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9" r:id="rId10"/>
    <p:sldId id="273" r:id="rId11"/>
    <p:sldId id="274" r:id="rId12"/>
    <p:sldId id="275" r:id="rId13"/>
    <p:sldId id="276" r:id="rId14"/>
    <p:sldId id="277" r:id="rId15"/>
    <p:sldId id="278" r:id="rId16"/>
    <p:sldId id="280" r:id="rId17"/>
    <p:sldId id="270" r:id="rId18"/>
    <p:sldId id="281" r:id="rId19"/>
    <p:sldId id="283" r:id="rId20"/>
    <p:sldId id="282" r:id="rId21"/>
    <p:sldId id="284" r:id="rId22"/>
    <p:sldId id="285" r:id="rId23"/>
    <p:sldId id="271" r:id="rId24"/>
    <p:sldId id="268" r:id="rId25"/>
    <p:sldId id="286"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A6B59-0EF5-4181-92A2-A5BE1DDEB3E6}" v="36" dt="2020-04-09T00:45:39.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6060-2FA6-4772-9DB6-71779BFCE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F8A8D0-B023-4E9C-8CC3-2C0485498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7CB38-67D3-4BEE-A5A2-3AD0E4EC76AC}"/>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AB529A4D-20F7-4A3B-8CCA-F33946B1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D93DF-2B17-4486-A5D5-703659E9FCBC}"/>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4024760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A6CF-FE5E-4420-94F2-75F1D8961A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21095-C55F-4907-8B03-35F64A7AA1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9E98E-6B4F-43B9-9D39-F9ACD91B07DA}"/>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D71B5453-150C-4650-89E9-70A41610C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18655-C347-4250-8130-FBCD48593A15}"/>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116704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6E5EB-1977-40E4-B052-F9D185DF0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4E6F7-BD44-4F68-9BEA-8CD7C028A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462DE-6C03-4C03-B837-6231C007A5C1}"/>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3EB5333B-9294-4232-9A01-1A16399E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D90D7-9F38-44B0-B924-ABF4C77BB66F}"/>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348621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2D78-FF20-4E1E-AF67-AE86B9668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1BB04-4726-4CB9-8CED-7B83AFFE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61FC0-517A-492B-876F-603CD88BD06C}"/>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CF19D3D3-2776-4612-AEAA-31E48F87A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35398-B4F8-4325-B53B-8260DF63BCE5}"/>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362881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FFB97-0B83-4A07-A1CC-998860E86F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31CFEB-DCC3-4104-810F-93A8C1D0CB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E7091-B2D2-4260-806E-305B2E2924CA}"/>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E7E02708-337A-40EA-8503-6272B690E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DC8D0-D314-4F69-AAE3-D45222BF1C59}"/>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63322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5C86-1347-466D-896E-3BEB4C934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110D1-7FD1-498D-81BD-5AC264B2DC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21FBF-4643-4950-AEEB-8436C0CD67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2FAEE0-BF31-4C21-9A13-40B0B6259C11}"/>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6" name="Footer Placeholder 5">
            <a:extLst>
              <a:ext uri="{FF2B5EF4-FFF2-40B4-BE49-F238E27FC236}">
                <a16:creationId xmlns:a16="http://schemas.microsoft.com/office/drawing/2014/main" id="{D7405E1E-6F64-462A-BA31-CDB42498B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838F7-6C2D-4F18-B532-7C965200B112}"/>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386144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E755-3809-4D56-B0EA-DFAA19F8A2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6BFA41-B67B-4447-833F-D772EBC60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29ECB-C956-45D4-8931-457F39558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C10C20-0D3E-449C-9F7D-92908BBB0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78C67-7092-48E5-86B8-4C1E53548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9CBECD-1EBF-49C2-BF06-EB912539329B}"/>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8" name="Footer Placeholder 7">
            <a:extLst>
              <a:ext uri="{FF2B5EF4-FFF2-40B4-BE49-F238E27FC236}">
                <a16:creationId xmlns:a16="http://schemas.microsoft.com/office/drawing/2014/main" id="{36A111A8-2F23-4A8F-B462-66645B1A2A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5D840-A914-4CF6-BEAC-33B11C39D78D}"/>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359686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F0A0-BA6E-40F8-9BC4-32E844003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22877-D4E0-4EC1-9FD0-C3F0E2761207}"/>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4" name="Footer Placeholder 3">
            <a:extLst>
              <a:ext uri="{FF2B5EF4-FFF2-40B4-BE49-F238E27FC236}">
                <a16:creationId xmlns:a16="http://schemas.microsoft.com/office/drawing/2014/main" id="{7999E172-2F48-4BBF-ACA7-4D546104B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6499B0-59FA-496B-8E18-0D7F302A79EF}"/>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26212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3A988-582E-4E66-B254-2E1EACA2DF9C}"/>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3" name="Footer Placeholder 2">
            <a:extLst>
              <a:ext uri="{FF2B5EF4-FFF2-40B4-BE49-F238E27FC236}">
                <a16:creationId xmlns:a16="http://schemas.microsoft.com/office/drawing/2014/main" id="{3CC74542-10E7-4DC8-8014-003489FEBB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5A31C9-773C-4AD2-8999-382A8DE780D9}"/>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193753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7F0C-F4B2-4A23-8051-B6894AB5C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47262-C9DA-4A35-885D-C07BDA1E0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FCF90-AA7D-4CE3-9892-10B72FDC2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FC96F-1E02-4C26-AAED-7021DC3E6831}"/>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6" name="Footer Placeholder 5">
            <a:extLst>
              <a:ext uri="{FF2B5EF4-FFF2-40B4-BE49-F238E27FC236}">
                <a16:creationId xmlns:a16="http://schemas.microsoft.com/office/drawing/2014/main" id="{376DC060-3895-4F90-9E14-AE97E0A6A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AC490-626F-44FA-A219-63CFBB1978D4}"/>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240611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BCFA-FA0B-47B5-9553-CE9DAD20F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7F3100-9EDA-4DF6-AF4D-924CC620F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B439D-FEDB-4E06-A89A-4393775A2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18177D-713C-4EBC-BCA7-4F5338BEDA23}"/>
              </a:ext>
            </a:extLst>
          </p:cNvPr>
          <p:cNvSpPr>
            <a:spLocks noGrp="1"/>
          </p:cNvSpPr>
          <p:nvPr>
            <p:ph type="dt" sz="half" idx="10"/>
          </p:nvPr>
        </p:nvSpPr>
        <p:spPr/>
        <p:txBody>
          <a:bodyPr/>
          <a:lstStyle/>
          <a:p>
            <a:fld id="{1165818C-A820-47DB-952D-4D0AB00A1821}" type="datetimeFigureOut">
              <a:rPr lang="en-US" smtClean="0"/>
              <a:t>4/8/2020</a:t>
            </a:fld>
            <a:endParaRPr lang="en-US"/>
          </a:p>
        </p:txBody>
      </p:sp>
      <p:sp>
        <p:nvSpPr>
          <p:cNvPr id="6" name="Footer Placeholder 5">
            <a:extLst>
              <a:ext uri="{FF2B5EF4-FFF2-40B4-BE49-F238E27FC236}">
                <a16:creationId xmlns:a16="http://schemas.microsoft.com/office/drawing/2014/main" id="{381D1119-CE85-4867-AFED-3F6D73ECF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19FD0-B5B6-433B-91D4-91FFF1E82BD0}"/>
              </a:ext>
            </a:extLst>
          </p:cNvPr>
          <p:cNvSpPr>
            <a:spLocks noGrp="1"/>
          </p:cNvSpPr>
          <p:nvPr>
            <p:ph type="sldNum" sz="quarter" idx="12"/>
          </p:nvPr>
        </p:nvSpPr>
        <p:spPr/>
        <p:txBody>
          <a:bodyPr/>
          <a:lstStyle/>
          <a:p>
            <a:fld id="{1AF309AB-480C-4204-82FA-F11186278D14}" type="slidenum">
              <a:rPr lang="en-US" smtClean="0"/>
              <a:t>‹#›</a:t>
            </a:fld>
            <a:endParaRPr lang="en-US"/>
          </a:p>
        </p:txBody>
      </p:sp>
    </p:spTree>
    <p:extLst>
      <p:ext uri="{BB962C8B-B14F-4D97-AF65-F5344CB8AC3E}">
        <p14:creationId xmlns:p14="http://schemas.microsoft.com/office/powerpoint/2010/main" val="1531824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F6BCD-55D6-4C11-8B4F-DB51BE257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609939-6BEE-498C-9143-696F1B4B3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6E8C8-B25F-4828-8CB0-04B2873F3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5818C-A820-47DB-952D-4D0AB00A1821}" type="datetimeFigureOut">
              <a:rPr lang="en-US" smtClean="0"/>
              <a:t>4/8/2020</a:t>
            </a:fld>
            <a:endParaRPr lang="en-US"/>
          </a:p>
        </p:txBody>
      </p:sp>
      <p:sp>
        <p:nvSpPr>
          <p:cNvPr id="5" name="Footer Placeholder 4">
            <a:extLst>
              <a:ext uri="{FF2B5EF4-FFF2-40B4-BE49-F238E27FC236}">
                <a16:creationId xmlns:a16="http://schemas.microsoft.com/office/drawing/2014/main" id="{1E95E408-2951-4799-B28A-7819F5CD8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6431C-E910-445C-A9CC-73B5E8472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309AB-480C-4204-82FA-F11186278D14}" type="slidenum">
              <a:rPr lang="en-US" smtClean="0"/>
              <a:t>‹#›</a:t>
            </a:fld>
            <a:endParaRPr lang="en-US"/>
          </a:p>
        </p:txBody>
      </p:sp>
    </p:spTree>
    <p:extLst>
      <p:ext uri="{BB962C8B-B14F-4D97-AF65-F5344CB8AC3E}">
        <p14:creationId xmlns:p14="http://schemas.microsoft.com/office/powerpoint/2010/main" val="7258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76CCF52-41D1-4BFE-853A-9B033195D962}"/>
              </a:ext>
            </a:extLst>
          </p:cNvPr>
          <p:cNvPicPr>
            <a:picLocks noChangeAspect="1"/>
          </p:cNvPicPr>
          <p:nvPr/>
        </p:nvPicPr>
        <p:blipFill rotWithShape="1">
          <a:blip r:embed="rId2">
            <a:extLst>
              <a:ext uri="{28A0092B-C50C-407E-A947-70E740481C1C}">
                <a14:useLocalDpi xmlns:a14="http://schemas.microsoft.com/office/drawing/2010/main" val="0"/>
              </a:ext>
            </a:extLst>
          </a:blip>
          <a:srcRect l="1031" r="10081"/>
          <a:stretch/>
        </p:blipFill>
        <p:spPr>
          <a:xfrm>
            <a:off x="26524" y="10"/>
            <a:ext cx="12191980" cy="6857990"/>
          </a:xfrm>
          <a:prstGeom prst="rect">
            <a:avLst/>
          </a:prstGeom>
        </p:spPr>
      </p:pic>
      <p:sp>
        <p:nvSpPr>
          <p:cNvPr id="5" name="Rectangle 4">
            <a:extLst>
              <a:ext uri="{FF2B5EF4-FFF2-40B4-BE49-F238E27FC236}">
                <a16:creationId xmlns:a16="http://schemas.microsoft.com/office/drawing/2014/main" id="{C7EE0B75-7C8C-4F4B-9DEF-4A02281029DA}"/>
              </a:ext>
            </a:extLst>
          </p:cNvPr>
          <p:cNvSpPr/>
          <p:nvPr/>
        </p:nvSpPr>
        <p:spPr>
          <a:xfrm>
            <a:off x="768626" y="1166191"/>
            <a:ext cx="2796209"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April Lesson Series</a:t>
            </a:r>
          </a:p>
        </p:txBody>
      </p:sp>
    </p:spTree>
    <p:extLst>
      <p:ext uri="{BB962C8B-B14F-4D97-AF65-F5344CB8AC3E}">
        <p14:creationId xmlns:p14="http://schemas.microsoft.com/office/powerpoint/2010/main" val="1639084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AD1E-F1D1-461A-91A0-246850AA850A}"/>
              </a:ext>
            </a:extLst>
          </p:cNvPr>
          <p:cNvSpPr>
            <a:spLocks noGrp="1"/>
          </p:cNvSpPr>
          <p:nvPr>
            <p:ph type="title"/>
          </p:nvPr>
        </p:nvSpPr>
        <p:spPr>
          <a:xfrm>
            <a:off x="831850" y="2385390"/>
            <a:ext cx="10515600" cy="2676939"/>
          </a:xfrm>
        </p:spPr>
        <p:txBody>
          <a:bodyPr>
            <a:normAutofit/>
          </a:bodyPr>
          <a:lstStyle/>
          <a:p>
            <a:pPr algn="ctr"/>
            <a:r>
              <a:rPr lang="en-US" dirty="0"/>
              <a:t> </a:t>
            </a:r>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"Be steadfast" means "be stable, be firm, fixed." </a:t>
            </a:r>
          </a:p>
        </p:txBody>
      </p:sp>
      <p:pic>
        <p:nvPicPr>
          <p:cNvPr id="4" name="Picture 3" descr="A picture containing drawing, food&#10;&#10;Description automatically generated">
            <a:extLst>
              <a:ext uri="{FF2B5EF4-FFF2-40B4-BE49-F238E27FC236}">
                <a16:creationId xmlns:a16="http://schemas.microsoft.com/office/drawing/2014/main" id="{CA8D0B17-157E-4ADB-B921-ADA384A98F1D}"/>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1884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2B28-5F1C-4573-8A48-81CD4705658E}"/>
              </a:ext>
            </a:extLst>
          </p:cNvPr>
          <p:cNvSpPr>
            <a:spLocks noGrp="1"/>
          </p:cNvSpPr>
          <p:nvPr>
            <p:ph type="title"/>
          </p:nvPr>
        </p:nvSpPr>
        <p:spPr>
          <a:xfrm>
            <a:off x="891441" y="2544417"/>
            <a:ext cx="9869323" cy="2425148"/>
          </a:xfrm>
        </p:spPr>
        <p:txBody>
          <a:bodyPr/>
          <a:lstStyle/>
          <a:p>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1. The gospel that is preached is in vain. </a:t>
            </a:r>
            <a:r>
              <a:rPr lang="en-US" sz="4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(v.14) </a:t>
            </a:r>
          </a:p>
        </p:txBody>
      </p:sp>
      <p:pic>
        <p:nvPicPr>
          <p:cNvPr id="4" name="Picture 3" descr="A picture containing drawing, food&#10;&#10;Description automatically generated">
            <a:extLst>
              <a:ext uri="{FF2B5EF4-FFF2-40B4-BE49-F238E27FC236}">
                <a16:creationId xmlns:a16="http://schemas.microsoft.com/office/drawing/2014/main" id="{8C9912F6-C8CD-40E0-A483-7F4DCD98BAFB}"/>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242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98B9-C015-44D0-B749-F9E50B5D023F}"/>
              </a:ext>
            </a:extLst>
          </p:cNvPr>
          <p:cNvSpPr>
            <a:spLocks noGrp="1"/>
          </p:cNvSpPr>
          <p:nvPr>
            <p:ph type="title"/>
          </p:nvPr>
        </p:nvSpPr>
        <p:spPr>
          <a:xfrm>
            <a:off x="831850" y="2862470"/>
            <a:ext cx="9822898" cy="1700005"/>
          </a:xfrm>
        </p:spPr>
        <p:txBody>
          <a:bodyPr/>
          <a:lstStyle/>
          <a:p>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2. Our faith is in vain. </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(v.14) </a:t>
            </a:r>
          </a:p>
        </p:txBody>
      </p:sp>
      <p:pic>
        <p:nvPicPr>
          <p:cNvPr id="4" name="Picture 3" descr="A picture containing drawing, food&#10;&#10;Description automatically generated">
            <a:extLst>
              <a:ext uri="{FF2B5EF4-FFF2-40B4-BE49-F238E27FC236}">
                <a16:creationId xmlns:a16="http://schemas.microsoft.com/office/drawing/2014/main" id="{76D0D2E2-2A6A-4738-A4D9-3F39F7A0886D}"/>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5807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C27B-3341-47C0-A7A9-6B35C0F78D1A}"/>
              </a:ext>
            </a:extLst>
          </p:cNvPr>
          <p:cNvSpPr>
            <a:spLocks noGrp="1"/>
          </p:cNvSpPr>
          <p:nvPr>
            <p:ph type="title"/>
          </p:nvPr>
        </p:nvSpPr>
        <p:spPr>
          <a:xfrm>
            <a:off x="831850" y="2968487"/>
            <a:ext cx="9663872" cy="2160104"/>
          </a:xfrm>
        </p:spPr>
        <p:txBody>
          <a:bodyPr/>
          <a:lstStyle/>
          <a:p>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3. We will be false witnesses of God. </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(v.15) </a:t>
            </a:r>
          </a:p>
        </p:txBody>
      </p:sp>
      <p:pic>
        <p:nvPicPr>
          <p:cNvPr id="4" name="Picture 3" descr="A picture containing drawing, food&#10;&#10;Description automatically generated">
            <a:extLst>
              <a:ext uri="{FF2B5EF4-FFF2-40B4-BE49-F238E27FC236}">
                <a16:creationId xmlns:a16="http://schemas.microsoft.com/office/drawing/2014/main" id="{6B2AFABE-422D-4703-BB59-29376FF576BA}"/>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31985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5EBE-32B2-4734-A018-A0B5C10DDCA3}"/>
              </a:ext>
            </a:extLst>
          </p:cNvPr>
          <p:cNvSpPr>
            <a:spLocks noGrp="1"/>
          </p:cNvSpPr>
          <p:nvPr>
            <p:ph type="title"/>
          </p:nvPr>
        </p:nvSpPr>
        <p:spPr>
          <a:xfrm>
            <a:off x="831850" y="2557670"/>
            <a:ext cx="9014515" cy="2504660"/>
          </a:xfrm>
        </p:spPr>
        <p:txBody>
          <a:bodyPr/>
          <a:lstStyle/>
          <a:p>
            <a:pPr algn="ctr"/>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4. Our faith is worthless. </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(v.17) </a:t>
            </a:r>
          </a:p>
        </p:txBody>
      </p:sp>
      <p:pic>
        <p:nvPicPr>
          <p:cNvPr id="4" name="Picture 3" descr="A picture containing drawing, food&#10;&#10;Description automatically generated">
            <a:extLst>
              <a:ext uri="{FF2B5EF4-FFF2-40B4-BE49-F238E27FC236}">
                <a16:creationId xmlns:a16="http://schemas.microsoft.com/office/drawing/2014/main" id="{8E1EF0B7-0129-4CE5-B588-29C11D69F49A}"/>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32538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B267-6149-4E9F-9BD0-8584BC37AE1B}"/>
              </a:ext>
            </a:extLst>
          </p:cNvPr>
          <p:cNvSpPr>
            <a:spLocks noGrp="1"/>
          </p:cNvSpPr>
          <p:nvPr>
            <p:ph type="title"/>
          </p:nvPr>
        </p:nvSpPr>
        <p:spPr>
          <a:xfrm>
            <a:off x="831850" y="2676939"/>
            <a:ext cx="9014515" cy="2557670"/>
          </a:xfrm>
        </p:spPr>
        <p:txBody>
          <a:bodyPr/>
          <a:lstStyle/>
          <a:p>
            <a:pPr algn="ctr"/>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5. Those who have died have perished. </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(v.18) </a:t>
            </a:r>
          </a:p>
        </p:txBody>
      </p:sp>
      <p:pic>
        <p:nvPicPr>
          <p:cNvPr id="5" name="Picture 4" descr="A picture containing drawing, food&#10;&#10;Description automatically generated">
            <a:extLst>
              <a:ext uri="{FF2B5EF4-FFF2-40B4-BE49-F238E27FC236}">
                <a16:creationId xmlns:a16="http://schemas.microsoft.com/office/drawing/2014/main" id="{A237BACD-7AA8-4039-A6FA-F0D9EBF026D7}"/>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8172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01F05-0BF7-482D-B258-FE1014F60412}"/>
              </a:ext>
            </a:extLst>
          </p:cNvPr>
          <p:cNvSpPr>
            <a:spLocks noGrp="1"/>
          </p:cNvSpPr>
          <p:nvPr>
            <p:ph idx="1"/>
          </p:nvPr>
        </p:nvSpPr>
        <p:spPr>
          <a:xfrm>
            <a:off x="838200" y="742122"/>
            <a:ext cx="9511748" cy="5434841"/>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“Be diligent to present yourself approved to God as a workman who does not need to be ashamed, accurately handling the word of truth.”</a:t>
            </a:r>
          </a:p>
          <a:p>
            <a:pPr marL="0" indent="0" algn="ctr">
              <a:buNone/>
            </a:pP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II Timothy 2:15</a:t>
            </a:r>
          </a:p>
          <a:p>
            <a:endParaRPr lang="en-US" dirty="0"/>
          </a:p>
        </p:txBody>
      </p:sp>
      <p:pic>
        <p:nvPicPr>
          <p:cNvPr id="4" name="Picture 3" descr="A picture containing drawing, food&#10;&#10;Description automatically generated">
            <a:extLst>
              <a:ext uri="{FF2B5EF4-FFF2-40B4-BE49-F238E27FC236}">
                <a16:creationId xmlns:a16="http://schemas.microsoft.com/office/drawing/2014/main" id="{8E0D98E2-7A60-4BD9-B69C-DE06DADA2149}"/>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02109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BD6684B-C3F4-4C03-9A69-AE97152E2B53}"/>
              </a:ext>
            </a:extLst>
          </p:cNvPr>
          <p:cNvSpPr>
            <a:spLocks noGrp="1"/>
          </p:cNvSpPr>
          <p:nvPr>
            <p:ph type="title"/>
          </p:nvPr>
        </p:nvSpPr>
        <p:spPr>
          <a:xfrm>
            <a:off x="5314123" y="465243"/>
            <a:ext cx="5731294" cy="4808681"/>
          </a:xfrm>
        </p:spPr>
        <p:txBody>
          <a:bodyPr vert="horz" lIns="91440" tIns="45720" rIns="91440" bIns="45720" rtlCol="0" anchor="b">
            <a:noAutofit/>
          </a:bodyPr>
          <a:lstStyle/>
          <a:p>
            <a:pPr algn="ctr"/>
            <a:r>
              <a:rPr lang="en-US" sz="5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2. THE RESURRECTION WILL BRING JOY TO YOUR MINISTRY.  </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drawing, food&#10;&#10;Description automatically generated">
            <a:extLst>
              <a:ext uri="{FF2B5EF4-FFF2-40B4-BE49-F238E27FC236}">
                <a16:creationId xmlns:a16="http://schemas.microsoft.com/office/drawing/2014/main" id="{6BD2FB93-4A66-4EB4-8D0C-99594CCC121A}"/>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1768271" y="1831266"/>
            <a:ext cx="2460002" cy="300030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3953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42C7-9180-4E11-AE1C-2138FE591EE8}"/>
              </a:ext>
            </a:extLst>
          </p:cNvPr>
          <p:cNvSpPr>
            <a:spLocks noGrp="1"/>
          </p:cNvSpPr>
          <p:nvPr>
            <p:ph type="title"/>
          </p:nvPr>
        </p:nvSpPr>
        <p:spPr>
          <a:xfrm>
            <a:off x="831850" y="2358887"/>
            <a:ext cx="10515600" cy="2203588"/>
          </a:xfrm>
        </p:spPr>
        <p:txBody>
          <a:bodyPr>
            <a:normAutofit/>
          </a:bodyPr>
          <a:lstStyle/>
          <a:p>
            <a:pPr algn="ctr"/>
            <a:r>
              <a:rPr lang="en-US" sz="50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Therefore, my beloved brothers, be steadfast, immovable, always abounding in the work of the Lord… </a:t>
            </a:r>
          </a:p>
        </p:txBody>
      </p:sp>
      <p:sp>
        <p:nvSpPr>
          <p:cNvPr id="3" name="Text Placeholder 2">
            <a:extLst>
              <a:ext uri="{FF2B5EF4-FFF2-40B4-BE49-F238E27FC236}">
                <a16:creationId xmlns:a16="http://schemas.microsoft.com/office/drawing/2014/main" id="{85ECD4D6-FBAC-4B15-B0FB-763A9A6D09D2}"/>
              </a:ext>
            </a:extLst>
          </p:cNvPr>
          <p:cNvSpPr>
            <a:spLocks noGrp="1"/>
          </p:cNvSpPr>
          <p:nvPr>
            <p:ph type="body" idx="1"/>
          </p:nvPr>
        </p:nvSpPr>
        <p:spPr>
          <a:xfrm>
            <a:off x="831850" y="4943061"/>
            <a:ext cx="10515600" cy="1146589"/>
          </a:xfrm>
        </p:spPr>
        <p:txBody>
          <a:bodyPr>
            <a:normAutofit/>
          </a:bodyPr>
          <a:lstStyle/>
          <a:p>
            <a:pPr algn="ct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I Corinthians 15:58</a:t>
            </a:r>
          </a:p>
        </p:txBody>
      </p:sp>
      <p:pic>
        <p:nvPicPr>
          <p:cNvPr id="4" name="Picture 3" descr="A picture containing drawing, food&#10;&#10;Description automatically generated">
            <a:extLst>
              <a:ext uri="{FF2B5EF4-FFF2-40B4-BE49-F238E27FC236}">
                <a16:creationId xmlns:a16="http://schemas.microsoft.com/office/drawing/2014/main" id="{2AA32BA4-71EA-4AC6-A5F8-A7A6774937FC}"/>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699329" y="271118"/>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08970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F1950-7522-474C-BF8C-95CD36845380}"/>
              </a:ext>
            </a:extLst>
          </p:cNvPr>
          <p:cNvSpPr>
            <a:spLocks noGrp="1"/>
          </p:cNvSpPr>
          <p:nvPr>
            <p:ph idx="1"/>
          </p:nvPr>
        </p:nvSpPr>
        <p:spPr>
          <a:xfrm>
            <a:off x="740899" y="609600"/>
            <a:ext cx="8853675" cy="5567363"/>
          </a:xfrm>
        </p:spPr>
        <p:txBody>
          <a:bodyPr>
            <a:normAutofit/>
          </a:bodyPr>
          <a:lstStyle/>
          <a:p>
            <a:pPr marL="0" indent="0">
              <a:buNone/>
            </a:pP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Do not be slothful in zeal, be fervent in spirit, serve the Lord. Rejoice in hope, be patient in tribulation, be constant in prayer. Contribute to the needs of the saints and seek to show hospitality.</a:t>
            </a:r>
          </a:p>
          <a:p>
            <a:pPr marL="0" indent="0">
              <a:buNone/>
            </a:pP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Romans 12:11-13</a:t>
            </a:r>
          </a:p>
          <a:p>
            <a:endParaRPr lang="en-US" dirty="0"/>
          </a:p>
        </p:txBody>
      </p:sp>
      <p:pic>
        <p:nvPicPr>
          <p:cNvPr id="4" name="Picture 3" descr="A picture containing drawing, food&#10;&#10;Description automatically generated">
            <a:extLst>
              <a:ext uri="{FF2B5EF4-FFF2-40B4-BE49-F238E27FC236}">
                <a16:creationId xmlns:a16="http://schemas.microsoft.com/office/drawing/2014/main" id="{1707975B-6A2D-49F4-AE21-DE4F2FF96EE8}"/>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9835173" y="4631760"/>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05866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A8ABEB-8A94-46E9-A46A-08B55E29A0F8}"/>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ctr"/>
            <a:r>
              <a:rPr lang="en-US"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Chapter 12:1-2</a:t>
            </a:r>
          </a:p>
        </p:txBody>
      </p:sp>
      <p:sp>
        <p:nvSpPr>
          <p:cNvPr id="3" name="Text Placeholder 2">
            <a:extLst>
              <a:ext uri="{FF2B5EF4-FFF2-40B4-BE49-F238E27FC236}">
                <a16:creationId xmlns:a16="http://schemas.microsoft.com/office/drawing/2014/main" id="{92D655C7-629F-4005-AA2D-9976EE2A5FC5}"/>
              </a:ext>
            </a:extLst>
          </p:cNvPr>
          <p:cNvSpPr>
            <a:spLocks noGrp="1"/>
          </p:cNvSpPr>
          <p:nvPr>
            <p:ph type="body" idx="1"/>
          </p:nvPr>
        </p:nvSpPr>
        <p:spPr>
          <a:xfrm>
            <a:off x="8050761" y="4942203"/>
            <a:ext cx="3597889" cy="1320503"/>
          </a:xfrm>
        </p:spPr>
        <p:txBody>
          <a:bodyPr vert="horz" lIns="91440" tIns="45720" rIns="91440" bIns="45720" rtlCol="0" anchor="ctr">
            <a:normAutofit/>
          </a:bodyPr>
          <a:lstStyle/>
          <a:p>
            <a:pPr algn="ctr"/>
            <a:r>
              <a:rPr lang="en-US" sz="28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Foundation Scripture</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8727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CC8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automatically generated">
            <a:extLst>
              <a:ext uri="{FF2B5EF4-FFF2-40B4-BE49-F238E27FC236}">
                <a16:creationId xmlns:a16="http://schemas.microsoft.com/office/drawing/2014/main" id="{A39D493B-A4D3-4C42-A505-ACC16D7F049A}"/>
              </a:ext>
            </a:extLst>
          </p:cNvPr>
          <p:cNvPicPr>
            <a:picLocks noChangeAspect="1"/>
          </p:cNvPicPr>
          <p:nvPr/>
        </p:nvPicPr>
        <p:blipFill rotWithShape="1">
          <a:blip r:embed="rId2">
            <a:extLst>
              <a:ext uri="{28A0092B-C50C-407E-A947-70E740481C1C}">
                <a14:useLocalDpi xmlns:a14="http://schemas.microsoft.com/office/drawing/2010/main" val="0"/>
              </a:ext>
            </a:extLst>
          </a:blip>
          <a:srcRect r="2" b="5047"/>
          <a:stretch/>
        </p:blipFill>
        <p:spPr>
          <a:xfrm>
            <a:off x="5252279" y="9"/>
            <a:ext cx="6939722" cy="4942195"/>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9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83FB-1880-4B2C-9206-6177D72E70F5}"/>
              </a:ext>
            </a:extLst>
          </p:cNvPr>
          <p:cNvSpPr>
            <a:spLocks noGrp="1"/>
          </p:cNvSpPr>
          <p:nvPr>
            <p:ph type="title"/>
          </p:nvPr>
        </p:nvSpPr>
        <p:spPr>
          <a:xfrm>
            <a:off x="831850" y="2531165"/>
            <a:ext cx="10515600" cy="2703444"/>
          </a:xfrm>
        </p:spPr>
        <p:txBody>
          <a:bodyPr>
            <a:normAutofit/>
          </a:bodyPr>
          <a:lstStyle/>
          <a:p>
            <a:pPr algn="ctr"/>
            <a:r>
              <a:rPr lang="en-US"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Always abounding means "exceeding a fixed number or measure, over-and- above"</a:t>
            </a:r>
          </a:p>
        </p:txBody>
      </p:sp>
      <p:pic>
        <p:nvPicPr>
          <p:cNvPr id="4" name="Picture 3" descr="A picture containing drawing, food&#10;&#10;Description automatically generated">
            <a:extLst>
              <a:ext uri="{FF2B5EF4-FFF2-40B4-BE49-F238E27FC236}">
                <a16:creationId xmlns:a16="http://schemas.microsoft.com/office/drawing/2014/main" id="{B4BE82D9-46E4-4181-BFF2-3DEBABEB6E7C}"/>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699329" y="271118"/>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54152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5B268-174C-4BEE-9B98-95373811D06A}"/>
              </a:ext>
            </a:extLst>
          </p:cNvPr>
          <p:cNvSpPr>
            <a:spLocks noGrp="1"/>
          </p:cNvSpPr>
          <p:nvPr>
            <p:ph idx="1"/>
          </p:nvPr>
        </p:nvSpPr>
        <p:spPr>
          <a:xfrm>
            <a:off x="838200" y="821635"/>
            <a:ext cx="8756374" cy="5355328"/>
          </a:xfrm>
        </p:spPr>
        <p:txBody>
          <a:bodyPr>
            <a:normAutofit lnSpcReduction="10000"/>
          </a:bodyPr>
          <a:lstStyle/>
          <a:p>
            <a:pPr marL="0" indent="0" algn="just">
              <a:buNone/>
            </a:pPr>
            <a:r>
              <a:rPr lang="en-US" sz="40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The righteous shall flourish like a palm tree, He shall grow like a cedar in Lebanon. Those who are planted in the house of the Lord Shall flourish in the courts of our God. They shall still bear fruit in old age; They shall be fresh and flourishing, to declare that the Lord is upright; He is my rock, and there is no unrighteousness in Him.</a:t>
            </a:r>
            <a:r>
              <a:rPr lang="en-US" sz="4000" b="1" dirty="0">
                <a:solidFill>
                  <a:srgbClr val="7030A0"/>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r>
              <a:rPr lang="en-US" sz="36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Psalm 92:12-15</a:t>
            </a:r>
          </a:p>
        </p:txBody>
      </p:sp>
      <p:pic>
        <p:nvPicPr>
          <p:cNvPr id="4" name="Picture 3" descr="A picture containing drawing, food&#10;&#10;Description automatically generated">
            <a:extLst>
              <a:ext uri="{FF2B5EF4-FFF2-40B4-BE49-F238E27FC236}">
                <a16:creationId xmlns:a16="http://schemas.microsoft.com/office/drawing/2014/main" id="{6B8CF8E2-EC3B-481B-BA3A-28C6ED7F734A}"/>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10271302" y="5274365"/>
            <a:ext cx="1082498" cy="103512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7852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0AAD9-BD57-43F7-860C-ED728046167B}"/>
              </a:ext>
            </a:extLst>
          </p:cNvPr>
          <p:cNvSpPr>
            <a:spLocks noGrp="1"/>
          </p:cNvSpPr>
          <p:nvPr>
            <p:ph idx="1"/>
          </p:nvPr>
        </p:nvSpPr>
        <p:spPr>
          <a:xfrm>
            <a:off x="838200" y="768626"/>
            <a:ext cx="9710530" cy="5408337"/>
          </a:xfrm>
        </p:spPr>
        <p:txBody>
          <a:bodyPr>
            <a:normAutofit lnSpcReduction="10000"/>
          </a:bodyPr>
          <a:lstStyle/>
          <a:p>
            <a:pPr marL="0" indent="0">
              <a:buNone/>
            </a:pPr>
            <a:r>
              <a:rPr lang="en-US" sz="4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Looking unto Jesus, the author and finisher of our faith, who for the joy that was set before Him endured the cross, despising the shame, and has sat down at the right hand of the throne of God. Your ministry, your relationship with the risen Christ should give you joy.</a:t>
            </a:r>
          </a:p>
          <a:p>
            <a:pPr marL="0" indent="0">
              <a:buNone/>
            </a:pP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Hebrews 12:2</a:t>
            </a:r>
          </a:p>
          <a:p>
            <a:endParaRPr lang="en-US" dirty="0"/>
          </a:p>
        </p:txBody>
      </p:sp>
      <p:pic>
        <p:nvPicPr>
          <p:cNvPr id="4" name="Picture 3" descr="A picture containing drawing, food&#10;&#10;Description automatically generated">
            <a:extLst>
              <a:ext uri="{FF2B5EF4-FFF2-40B4-BE49-F238E27FC236}">
                <a16:creationId xmlns:a16="http://schemas.microsoft.com/office/drawing/2014/main" id="{B88E2913-90FE-4398-A3B8-CE6DC12EFA9C}"/>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9356902" y="5001971"/>
            <a:ext cx="1082498" cy="1035120"/>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15433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44C5D86-7B02-4B8D-B319-97803A46DF12}"/>
              </a:ext>
            </a:extLst>
          </p:cNvPr>
          <p:cNvSpPr>
            <a:spLocks noGrp="1"/>
          </p:cNvSpPr>
          <p:nvPr>
            <p:ph type="title"/>
          </p:nvPr>
        </p:nvSpPr>
        <p:spPr>
          <a:xfrm>
            <a:off x="4455050" y="863159"/>
            <a:ext cx="6207127" cy="4252180"/>
          </a:xfrm>
        </p:spPr>
        <p:txBody>
          <a:bodyPr vert="horz" lIns="91440" tIns="45720" rIns="91440" bIns="45720" rtlCol="0" anchor="b">
            <a:noAutofit/>
          </a:bodyPr>
          <a:lstStyle/>
          <a:p>
            <a:pPr algn="ctr"/>
            <a:r>
              <a:rPr lang="en-US" sz="5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3. THE RESURRECTION WILL BRING FULFILLMENT TO YOUR LIFE.</a:t>
            </a:r>
            <a:endParaRPr lang="en-US" sz="5400"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drawing, food&#10;&#10;Description automatically generated">
            <a:extLst>
              <a:ext uri="{FF2B5EF4-FFF2-40B4-BE49-F238E27FC236}">
                <a16:creationId xmlns:a16="http://schemas.microsoft.com/office/drawing/2014/main" id="{0E6ECD5B-3B3D-4871-B007-77D93EAEB46C}"/>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977374" y="1290908"/>
            <a:ext cx="2382301" cy="244970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13053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AA54A-8091-4A60-9EF6-000EA34D11FA}"/>
              </a:ext>
            </a:extLst>
          </p:cNvPr>
          <p:cNvSpPr>
            <a:spLocks noGrp="1"/>
          </p:cNvSpPr>
          <p:nvPr>
            <p:ph idx="1"/>
          </p:nvPr>
        </p:nvSpPr>
        <p:spPr>
          <a:xfrm>
            <a:off x="838200" y="649357"/>
            <a:ext cx="8994913" cy="5527606"/>
          </a:xfrm>
        </p:spPr>
        <p:txBody>
          <a:bodyPr/>
          <a:lstStyle/>
          <a:p>
            <a:pPr marL="0" indent="0">
              <a:buNone/>
            </a:pPr>
            <a:r>
              <a:rPr lang="en-US" sz="5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Therefore, my beloved brothers, be steadfast, immovable, always abounding in the work of the Lord, knowing that in the Lord your labor is not in vain </a:t>
            </a:r>
          </a:p>
          <a:p>
            <a:pPr marL="0" indent="0">
              <a:buNone/>
            </a:pPr>
            <a:r>
              <a:rPr lang="en-US" sz="48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1 Cor. 15:58</a:t>
            </a:r>
          </a:p>
          <a:p>
            <a:endParaRPr lang="en-US" dirty="0"/>
          </a:p>
        </p:txBody>
      </p:sp>
      <p:pic>
        <p:nvPicPr>
          <p:cNvPr id="4" name="Picture 3" descr="A picture containing drawing, food&#10;&#10;Description automatically generated">
            <a:extLst>
              <a:ext uri="{FF2B5EF4-FFF2-40B4-BE49-F238E27FC236}">
                <a16:creationId xmlns:a16="http://schemas.microsoft.com/office/drawing/2014/main" id="{23643B73-FFCF-4BF4-82D2-040149CECCED}"/>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10022880" y="5261112"/>
            <a:ext cx="1188460" cy="122208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7837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2AE85-C035-407F-986F-0D4EA7B25A27}"/>
              </a:ext>
            </a:extLst>
          </p:cNvPr>
          <p:cNvSpPr>
            <a:spLocks noGrp="1"/>
          </p:cNvSpPr>
          <p:nvPr>
            <p:ph idx="1"/>
          </p:nvPr>
        </p:nvSpPr>
        <p:spPr>
          <a:xfrm>
            <a:off x="838200" y="874643"/>
            <a:ext cx="7470913" cy="5302320"/>
          </a:xfrm>
        </p:spPr>
        <p:txBody>
          <a:bodyPr>
            <a:normAutofit/>
          </a:bodyPr>
          <a:lstStyle/>
          <a:p>
            <a:pPr marL="0" indent="0">
              <a:buNone/>
            </a:pP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Unless the </a:t>
            </a:r>
            <a:r>
              <a:rPr lang="en-US" sz="4800" b="1" cap="small"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Lord</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 builds the house, those who build it labor in vain. Unless the </a:t>
            </a:r>
            <a:r>
              <a:rPr lang="en-US" sz="4800" b="1" cap="small"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Lord</a:t>
            </a: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 watches over the city, the watchman stays awake in vain. </a:t>
            </a:r>
          </a:p>
          <a:p>
            <a:pPr marL="0" indent="0">
              <a:buNone/>
            </a:pP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Psalm 127:1</a:t>
            </a:r>
          </a:p>
        </p:txBody>
      </p:sp>
      <p:pic>
        <p:nvPicPr>
          <p:cNvPr id="4" name="Picture 3" descr="A picture containing drawing, food&#10;&#10;Description automatically generated">
            <a:extLst>
              <a:ext uri="{FF2B5EF4-FFF2-40B4-BE49-F238E27FC236}">
                <a16:creationId xmlns:a16="http://schemas.microsoft.com/office/drawing/2014/main" id="{219C56B5-5E4A-47A2-B85D-295EB6E27D0A}"/>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9011478" y="4201030"/>
            <a:ext cx="1921567" cy="197593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866566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EE7F0-E46F-493F-9A03-2826D48AEA9B}"/>
              </a:ext>
            </a:extLst>
          </p:cNvPr>
          <p:cNvSpPr>
            <a:spLocks noGrp="1"/>
          </p:cNvSpPr>
          <p:nvPr>
            <p:ph idx="1"/>
          </p:nvPr>
        </p:nvSpPr>
        <p:spPr>
          <a:xfrm>
            <a:off x="838200" y="848139"/>
            <a:ext cx="9379226" cy="5328824"/>
          </a:xfrm>
        </p:spPr>
        <p:txBody>
          <a:bodyPr/>
          <a:lstStyle/>
          <a:p>
            <a:pPr marL="0" indent="0">
              <a:buNone/>
            </a:pPr>
            <a:r>
              <a:rPr lang="en-US" sz="48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And whatever you do, do it heartily, as to the Lord and not to men, knowing that from the Lord you will receive the reward of the inheritance; for you serve the Lord Christ.</a:t>
            </a:r>
          </a:p>
          <a:p>
            <a:pPr marL="0" indent="0">
              <a:buNone/>
            </a:pP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Colossians 3:23-24     </a:t>
            </a:r>
            <a:r>
              <a:rPr lang="en-US" sz="4000" b="1" u="sng"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pic>
        <p:nvPicPr>
          <p:cNvPr id="4" name="Picture 3" descr="A picture containing drawing, food&#10;&#10;Description automatically generated">
            <a:extLst>
              <a:ext uri="{FF2B5EF4-FFF2-40B4-BE49-F238E27FC236}">
                <a16:creationId xmlns:a16="http://schemas.microsoft.com/office/drawing/2014/main" id="{50C6B8AE-5926-497D-942C-9993B9904F1C}"/>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9475854" y="4698610"/>
            <a:ext cx="1735486" cy="178458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08820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1FD02-1790-4BC1-B1C7-7956B48ADA47}"/>
              </a:ext>
            </a:extLst>
          </p:cNvPr>
          <p:cNvSpPr>
            <a:spLocks noGrp="1"/>
          </p:cNvSpPr>
          <p:nvPr>
            <p:ph idx="1"/>
          </p:nvPr>
        </p:nvSpPr>
        <p:spPr>
          <a:xfrm>
            <a:off x="838200" y="424070"/>
            <a:ext cx="9723783" cy="5752893"/>
          </a:xfrm>
        </p:spPr>
        <p:txBody>
          <a:bodyPr/>
          <a:lstStyle/>
          <a:p>
            <a:pPr marL="0" indent="0" algn="just">
              <a:buNone/>
            </a:pPr>
            <a:r>
              <a:rPr lang="en-US" sz="36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Therefore we also, since we are surrounded by so great a cloud of witnesses, let us lay aside every weight, and the sin which so easily ensnares us, and let us run with endurance the race that is set before us, looking unto Jesus, the author and finisher of our faith, who for the joy that was set before Him endured the cross, despising the shame, and has sat down at the right hand of the throne of God. </a:t>
            </a:r>
          </a:p>
          <a:p>
            <a:endParaRPr lang="en-US" dirty="0"/>
          </a:p>
        </p:txBody>
      </p:sp>
    </p:spTree>
    <p:extLst>
      <p:ext uri="{BB962C8B-B14F-4D97-AF65-F5344CB8AC3E}">
        <p14:creationId xmlns:p14="http://schemas.microsoft.com/office/powerpoint/2010/main" val="95157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419C3-04B3-4D74-89BE-A729C6595A37}"/>
              </a:ext>
            </a:extLst>
          </p:cNvPr>
          <p:cNvSpPr>
            <a:spLocks noGrp="1"/>
          </p:cNvSpPr>
          <p:nvPr>
            <p:ph type="title"/>
          </p:nvPr>
        </p:nvSpPr>
        <p:spPr>
          <a:xfrm>
            <a:off x="642257" y="4525347"/>
            <a:ext cx="6939722" cy="1737360"/>
          </a:xfrm>
        </p:spPr>
        <p:txBody>
          <a:bodyPr vert="horz" lIns="91440" tIns="45720" rIns="91440" bIns="45720" rtlCol="0" anchor="ctr">
            <a:normAutofit/>
          </a:bodyPr>
          <a:lstStyle/>
          <a:p>
            <a:pPr algn="ctr"/>
            <a:r>
              <a:rPr lang="en-US"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Chapter 15:57-58 </a:t>
            </a:r>
            <a:endParaRPr lang="en-US"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 Placeholder 2">
            <a:extLst>
              <a:ext uri="{FF2B5EF4-FFF2-40B4-BE49-F238E27FC236}">
                <a16:creationId xmlns:a16="http://schemas.microsoft.com/office/drawing/2014/main" id="{F142CED2-6620-4318-84FE-E00AF561A87C}"/>
              </a:ext>
            </a:extLst>
          </p:cNvPr>
          <p:cNvSpPr>
            <a:spLocks noGrp="1"/>
          </p:cNvSpPr>
          <p:nvPr>
            <p:ph type="body" idx="1"/>
          </p:nvPr>
        </p:nvSpPr>
        <p:spPr>
          <a:xfrm>
            <a:off x="8050761" y="4773279"/>
            <a:ext cx="3876183" cy="1489428"/>
          </a:xfrm>
        </p:spPr>
        <p:txBody>
          <a:bodyPr vert="horz" lIns="91440" tIns="45720" rIns="91440" bIns="45720" rtlCol="0" anchor="ctr">
            <a:normAutofit/>
          </a:bodyPr>
          <a:lstStyle/>
          <a:p>
            <a:pPr algn="ctr"/>
            <a:r>
              <a:rPr lang="en-US" sz="32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Today’s Scripture Lesson</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842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D2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text on a white background&#10;&#10;Description automatically generated">
            <a:extLst>
              <a:ext uri="{FF2B5EF4-FFF2-40B4-BE49-F238E27FC236}">
                <a16:creationId xmlns:a16="http://schemas.microsoft.com/office/drawing/2014/main" id="{960E2841-4312-4814-AA38-9DD557E568A0}"/>
              </a:ext>
            </a:extLst>
          </p:cNvPr>
          <p:cNvPicPr>
            <a:picLocks noChangeAspect="1"/>
          </p:cNvPicPr>
          <p:nvPr/>
        </p:nvPicPr>
        <p:blipFill rotWithShape="1">
          <a:blip r:embed="rId2">
            <a:extLst>
              <a:ext uri="{28A0092B-C50C-407E-A947-70E740481C1C}">
                <a14:useLocalDpi xmlns:a14="http://schemas.microsoft.com/office/drawing/2010/main" val="0"/>
              </a:ext>
            </a:extLst>
          </a:blip>
          <a:srcRect r="2" b="5047"/>
          <a:stretch/>
        </p:blipFill>
        <p:spPr>
          <a:xfrm>
            <a:off x="6096000" y="-32468"/>
            <a:ext cx="6096000" cy="4773279"/>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08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351AC-27F3-4DF3-9EC6-807935370322}"/>
              </a:ext>
            </a:extLst>
          </p:cNvPr>
          <p:cNvSpPr>
            <a:spLocks noGrp="1"/>
          </p:cNvSpPr>
          <p:nvPr>
            <p:ph idx="1"/>
          </p:nvPr>
        </p:nvSpPr>
        <p:spPr>
          <a:xfrm>
            <a:off x="1298714" y="967409"/>
            <a:ext cx="9316278" cy="5209554"/>
          </a:xfrm>
        </p:spPr>
        <p:txBody>
          <a:bodyPr>
            <a:normAutofit/>
          </a:bodyPr>
          <a:lstStyle/>
          <a:p>
            <a:pPr marL="0" indent="0">
              <a:buNone/>
            </a:pPr>
            <a:r>
              <a:rPr lang="en-US" sz="44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But thanks be to God, who gives us the victory through our Lord Jesus Christ. Therefore, my beloved brethren, be steadfast, immovable, always abounding in the work of the Lord, knowing that your labor is not in vain in the Lord.</a:t>
            </a:r>
          </a:p>
          <a:p>
            <a:endParaRPr lang="en-US" sz="3200" dirty="0"/>
          </a:p>
        </p:txBody>
      </p:sp>
    </p:spTree>
    <p:extLst>
      <p:ext uri="{BB962C8B-B14F-4D97-AF65-F5344CB8AC3E}">
        <p14:creationId xmlns:p14="http://schemas.microsoft.com/office/powerpoint/2010/main" val="9903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rock&#10;&#10;Description automatically generated">
            <a:extLst>
              <a:ext uri="{FF2B5EF4-FFF2-40B4-BE49-F238E27FC236}">
                <a16:creationId xmlns:a16="http://schemas.microsoft.com/office/drawing/2014/main" id="{205B088E-1EAC-48CC-982E-C17511BA5E5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2169" b="7518"/>
          <a:stretch/>
        </p:blipFill>
        <p:spPr>
          <a:xfrm>
            <a:off x="20" y="1"/>
            <a:ext cx="12191980" cy="6857999"/>
          </a:xfrm>
          <a:prstGeom prst="rect">
            <a:avLst/>
          </a:prstGeom>
        </p:spPr>
      </p:pic>
      <p:sp>
        <p:nvSpPr>
          <p:cNvPr id="2" name="Title 1">
            <a:extLst>
              <a:ext uri="{FF2B5EF4-FFF2-40B4-BE49-F238E27FC236}">
                <a16:creationId xmlns:a16="http://schemas.microsoft.com/office/drawing/2014/main" id="{38246FD8-9224-4C83-A48F-4D6223752906}"/>
              </a:ext>
            </a:extLst>
          </p:cNvPr>
          <p:cNvSpPr>
            <a:spLocks noGrp="1"/>
          </p:cNvSpPr>
          <p:nvPr>
            <p:ph type="ctrTitle"/>
          </p:nvPr>
        </p:nvSpPr>
        <p:spPr>
          <a:xfrm>
            <a:off x="1524000" y="1122362"/>
            <a:ext cx="9144000" cy="2900518"/>
          </a:xfrm>
        </p:spPr>
        <p:txBody>
          <a:bodyPr>
            <a:normAutofit/>
          </a:bodyPr>
          <a:lstStyle/>
          <a:p>
            <a:r>
              <a:rPr lang="en-US" sz="8000" b="1"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The Significance of the Resurrection</a:t>
            </a:r>
            <a:endParaRPr lang="en-US" sz="8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a:extLst>
              <a:ext uri="{FF2B5EF4-FFF2-40B4-BE49-F238E27FC236}">
                <a16:creationId xmlns:a16="http://schemas.microsoft.com/office/drawing/2014/main" id="{5490C8F4-ADF3-4D19-AA05-6DF2225DB89A}"/>
              </a:ext>
            </a:extLst>
          </p:cNvPr>
          <p:cNvSpPr>
            <a:spLocks noGrp="1"/>
          </p:cNvSpPr>
          <p:nvPr>
            <p:ph type="subTitle" idx="1"/>
          </p:nvPr>
        </p:nvSpPr>
        <p:spPr>
          <a:xfrm>
            <a:off x="1524000" y="4159404"/>
            <a:ext cx="9144000" cy="1098395"/>
          </a:xfrm>
        </p:spPr>
        <p:txBody>
          <a:bodyPr>
            <a:normAutofit/>
          </a:bodyPr>
          <a:lstStyle/>
          <a:p>
            <a:r>
              <a:rPr lang="en-US" sz="6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Lesson Title</a:t>
            </a:r>
          </a:p>
        </p:txBody>
      </p:sp>
    </p:spTree>
    <p:extLst>
      <p:ext uri="{BB962C8B-B14F-4D97-AF65-F5344CB8AC3E}">
        <p14:creationId xmlns:p14="http://schemas.microsoft.com/office/powerpoint/2010/main" val="4617119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E933-69C4-4668-B551-AACB6783D42F}"/>
              </a:ext>
            </a:extLst>
          </p:cNvPr>
          <p:cNvSpPr>
            <a:spLocks noGrp="1"/>
          </p:cNvSpPr>
          <p:nvPr>
            <p:ph type="title"/>
          </p:nvPr>
        </p:nvSpPr>
        <p:spPr/>
        <p:txBody>
          <a:bodyPr>
            <a:normAutofit/>
          </a:bodyPr>
          <a:lstStyle/>
          <a:p>
            <a:pPr algn="ctr"/>
            <a:r>
              <a:rPr lang="en-US" sz="60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Two Questions:</a:t>
            </a:r>
          </a:p>
        </p:txBody>
      </p:sp>
      <p:sp>
        <p:nvSpPr>
          <p:cNvPr id="3" name="Content Placeholder 2">
            <a:extLst>
              <a:ext uri="{FF2B5EF4-FFF2-40B4-BE49-F238E27FC236}">
                <a16:creationId xmlns:a16="http://schemas.microsoft.com/office/drawing/2014/main" id="{C9ADA920-2963-40A2-BBC9-EBE9CD6076CA}"/>
              </a:ext>
            </a:extLst>
          </p:cNvPr>
          <p:cNvSpPr>
            <a:spLocks noGrp="1"/>
          </p:cNvSpPr>
          <p:nvPr>
            <p:ph idx="1"/>
          </p:nvPr>
        </p:nvSpPr>
        <p:spPr>
          <a:xfrm>
            <a:off x="1060174" y="1825625"/>
            <a:ext cx="10293626" cy="4351338"/>
          </a:xfrm>
        </p:spPr>
        <p:txBody>
          <a:bodyPr>
            <a:normAutofit/>
          </a:bodyPr>
          <a:lstStyle/>
          <a:p>
            <a:pPr marL="514350" indent="-514350">
              <a:buFont typeface="+mj-lt"/>
              <a:buAutoNum type="arabicPeriod"/>
            </a:pPr>
            <a:r>
              <a:rPr lang="en-US" sz="48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Do our lives demonstrate that we serve a risen Lord and Savior? </a:t>
            </a:r>
          </a:p>
          <a:p>
            <a:pPr marL="514350" indent="-514350">
              <a:buFont typeface="+mj-lt"/>
              <a:buAutoNum type="arabicPeriod"/>
            </a:pPr>
            <a:r>
              <a:rPr lang="en-US" sz="4800"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Do we possess the hope, peace, and strength that the reality and power of His resurrection gives to the Christian?</a:t>
            </a:r>
          </a:p>
        </p:txBody>
      </p:sp>
    </p:spTree>
    <p:extLst>
      <p:ext uri="{BB962C8B-B14F-4D97-AF65-F5344CB8AC3E}">
        <p14:creationId xmlns:p14="http://schemas.microsoft.com/office/powerpoint/2010/main" val="21754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3B14EFA-E686-4C5A-AD95-1B02C9052FA2}"/>
              </a:ext>
            </a:extLst>
          </p:cNvPr>
          <p:cNvSpPr>
            <a:spLocks noGrp="1"/>
          </p:cNvSpPr>
          <p:nvPr>
            <p:ph type="title"/>
          </p:nvPr>
        </p:nvSpPr>
        <p:spPr>
          <a:xfrm>
            <a:off x="4864627" y="465243"/>
            <a:ext cx="5949608" cy="4848892"/>
          </a:xfrm>
        </p:spPr>
        <p:txBody>
          <a:bodyPr vert="horz" lIns="91440" tIns="45720" rIns="91440" bIns="45720" rtlCol="0" anchor="b">
            <a:noAutofit/>
          </a:bodyPr>
          <a:lstStyle/>
          <a:p>
            <a:pPr algn="ctr"/>
            <a:r>
              <a:rPr lang="en-US" sz="5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1. THE RESURRECTION WILL BRING STABILITY TO YOUR FAITH.</a:t>
            </a:r>
            <a:endParaRPr lang="en-US" sz="5400"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picture containing drawing, food&#10;&#10;Description automatically generated">
            <a:extLst>
              <a:ext uri="{FF2B5EF4-FFF2-40B4-BE49-F238E27FC236}">
                <a16:creationId xmlns:a16="http://schemas.microsoft.com/office/drawing/2014/main" id="{FA39B285-9369-4AC2-8EFC-9B5501A996D5}"/>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1377765" y="1563756"/>
            <a:ext cx="2938051" cy="280946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300846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EDAB-53AF-48BD-87BC-41500B1AFEB6}"/>
              </a:ext>
            </a:extLst>
          </p:cNvPr>
          <p:cNvSpPr>
            <a:spLocks noGrp="1"/>
          </p:cNvSpPr>
          <p:nvPr>
            <p:ph type="title"/>
          </p:nvPr>
        </p:nvSpPr>
        <p:spPr>
          <a:xfrm>
            <a:off x="831850" y="2601553"/>
            <a:ext cx="10048185" cy="1960922"/>
          </a:xfrm>
        </p:spPr>
        <p:txBody>
          <a:bodyPr>
            <a:normAutofit/>
          </a:bodyPr>
          <a:lstStyle/>
          <a:p>
            <a:pPr algn="ctr"/>
            <a:r>
              <a:rPr lang="en-US" sz="5400" b="1" dirty="0">
                <a:solidFill>
                  <a:srgbClr val="7030A0"/>
                </a:solidFill>
                <a:latin typeface="Arial Unicode MS" panose="020B0604020202020204" pitchFamily="34" charset="-128"/>
                <a:ea typeface="Arial Unicode MS" panose="020B0604020202020204" pitchFamily="34" charset="-128"/>
                <a:cs typeface="Arial Unicode MS" panose="020B0604020202020204" pitchFamily="34" charset="-128"/>
              </a:rPr>
              <a:t>Therefore, my beloved brothers, be steadfast, immovable…</a:t>
            </a:r>
          </a:p>
        </p:txBody>
      </p:sp>
      <p:sp>
        <p:nvSpPr>
          <p:cNvPr id="3" name="Text Placeholder 2">
            <a:extLst>
              <a:ext uri="{FF2B5EF4-FFF2-40B4-BE49-F238E27FC236}">
                <a16:creationId xmlns:a16="http://schemas.microsoft.com/office/drawing/2014/main" id="{1D102775-4D16-4CEB-B09A-018402D0028C}"/>
              </a:ext>
            </a:extLst>
          </p:cNvPr>
          <p:cNvSpPr>
            <a:spLocks noGrp="1"/>
          </p:cNvSpPr>
          <p:nvPr>
            <p:ph type="body" idx="1"/>
          </p:nvPr>
        </p:nvSpPr>
        <p:spPr/>
        <p:txBody>
          <a:bodyPr>
            <a:normAutofit/>
          </a:bodyPr>
          <a:lstStyle/>
          <a:p>
            <a:pPr algn="ctr"/>
            <a:r>
              <a:rPr lang="en-US" sz="4000" b="1"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I Corinthians 15:58</a:t>
            </a:r>
          </a:p>
        </p:txBody>
      </p:sp>
      <p:pic>
        <p:nvPicPr>
          <p:cNvPr id="4" name="Picture 3" descr="A picture containing drawing, food&#10;&#10;Description automatically generated">
            <a:extLst>
              <a:ext uri="{FF2B5EF4-FFF2-40B4-BE49-F238E27FC236}">
                <a16:creationId xmlns:a16="http://schemas.microsoft.com/office/drawing/2014/main" id="{E9249344-8A67-4CA8-9B74-7C13DE372556}"/>
              </a:ext>
            </a:extLst>
          </p:cNvPr>
          <p:cNvPicPr>
            <a:picLocks noChangeAspect="1"/>
          </p:cNvPicPr>
          <p:nvPr/>
        </p:nvPicPr>
        <p:blipFill rotWithShape="1">
          <a:blip r:embed="rId2">
            <a:extLst>
              <a:ext uri="{28A0092B-C50C-407E-A947-70E740481C1C}">
                <a14:useLocalDpi xmlns:a14="http://schemas.microsoft.com/office/drawing/2010/main" val="0"/>
              </a:ext>
            </a:extLst>
          </a:blip>
          <a:srcRect l="18" r="107" b="-2"/>
          <a:stretch/>
        </p:blipFill>
        <p:spPr>
          <a:xfrm>
            <a:off x="831850" y="655431"/>
            <a:ext cx="1615928" cy="1545203"/>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249560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685</Words>
  <Application>Microsoft Office PowerPoint</Application>
  <PresentationFormat>Widescreen</PresentationFormat>
  <Paragraphs>44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Unicode MS</vt:lpstr>
      <vt:lpstr>Arial</vt:lpstr>
      <vt:lpstr>Calibri</vt:lpstr>
      <vt:lpstr>Calibri Light</vt:lpstr>
      <vt:lpstr>Rockwell</vt:lpstr>
      <vt:lpstr>Office Theme</vt:lpstr>
      <vt:lpstr>PowerPoint Presentation</vt:lpstr>
      <vt:lpstr>Chapter 12:1-2</vt:lpstr>
      <vt:lpstr>PowerPoint Presentation</vt:lpstr>
      <vt:lpstr>Chapter 15:57-58 </vt:lpstr>
      <vt:lpstr>PowerPoint Presentation</vt:lpstr>
      <vt:lpstr>The Significance of the Resurrection</vt:lpstr>
      <vt:lpstr>Two Questions:</vt:lpstr>
      <vt:lpstr>1. THE RESURRECTION WILL BRING STABILITY TO YOUR FAITH.</vt:lpstr>
      <vt:lpstr>Therefore, my beloved brothers, be steadfast, immovable…</vt:lpstr>
      <vt:lpstr> "Be steadfast" means "be stable, be firm, fixed." </vt:lpstr>
      <vt:lpstr>1. The gospel that is preached is in vain. (v.14) </vt:lpstr>
      <vt:lpstr>2. Our faith is in vain. (v.14) </vt:lpstr>
      <vt:lpstr>3. We will be false witnesses of God. (v.15) </vt:lpstr>
      <vt:lpstr>4. Our faith is worthless. (v.17) </vt:lpstr>
      <vt:lpstr>5. Those who have died have perished. (v.18) </vt:lpstr>
      <vt:lpstr>PowerPoint Presentation</vt:lpstr>
      <vt:lpstr>2. THE RESURRECTION WILL BRING JOY TO YOUR MINISTRY.  </vt:lpstr>
      <vt:lpstr>Therefore, my beloved brothers, be steadfast, immovable, always abounding in the work of the Lord… </vt:lpstr>
      <vt:lpstr>PowerPoint Presentation</vt:lpstr>
      <vt:lpstr>Always abounding means "exceeding a fixed number or measure, over-and- above"</vt:lpstr>
      <vt:lpstr>PowerPoint Presentation</vt:lpstr>
      <vt:lpstr>PowerPoint Presentation</vt:lpstr>
      <vt:lpstr>3. THE RESURRECTION WILL BRING FULFILLMENT TO YOUR LIFE.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Wilbur Robinson</dc:creator>
  <cp:lastModifiedBy>Wilbur Robinson</cp:lastModifiedBy>
  <cp:revision>5</cp:revision>
  <dcterms:created xsi:type="dcterms:W3CDTF">2020-04-08T19:21:14Z</dcterms:created>
  <dcterms:modified xsi:type="dcterms:W3CDTF">2020-04-09T17:17:50Z</dcterms:modified>
</cp:coreProperties>
</file>